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wmf" ContentType="image/x-w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1" r:id="rId4"/>
    <p:sldId id="287" r:id="rId5"/>
    <p:sldId id="272" r:id="rId6"/>
    <p:sldId id="273" r:id="rId7"/>
    <p:sldId id="286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4" r:id="rId16"/>
    <p:sldId id="285" r:id="rId17"/>
    <p:sldId id="289" r:id="rId18"/>
    <p:sldId id="288" r:id="rId19"/>
    <p:sldId id="290" r:id="rId20"/>
    <p:sldId id="291" r:id="rId21"/>
    <p:sldId id="270" r:id="rId22"/>
    <p:sldId id="274" r:id="rId23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384"/>
        <p:guide pos="7165"/>
        <p:guide orient="horz" pos="740"/>
        <p:guide pos="3840"/>
      </p:guideLst>
    </p:cSldViewPr>
  </p:slide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Seconds/bit</c:v>
                </c:pt>
              </c:strCache>
            </c:strRef>
          </c:tx>
          <c:spPr>
            <a:ln w="19050" cap="rnd" cmpd="sng" algn="ctr">
              <a:solidFill>
                <a:schemeClr val="accent4"/>
              </a:solidFill>
              <a:prstDash val="solid"/>
              <a:round/>
            </a:ln>
            <a:effectLst/>
          </c:spPr>
          <c:marker>
            <c:spPr>
              <a:solidFill>
                <a:schemeClr val="accent4"/>
              </a:solidFill>
              <a:ln w="6350" cap="flat" cmpd="sng" algn="ctr">
                <a:solidFill>
                  <a:schemeClr val="accent4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en-US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/>
                      <a:t>infeasible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en-US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/>
                      <a:t>1800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100000000</c:v>
                </c:pt>
                <c:pt idx="1">
                  <c:v>1800</c:v>
                </c:pt>
                <c:pt idx="2">
                  <c:v>0.1</c:v>
                </c:pt>
                <c:pt idx="3">
                  <c:v>0.01</c:v>
                </c:pt>
                <c:pt idx="4" c:formatCode="0.00E+00">
                  <c:v>0.0001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8385920"/>
        <c:axId val="85734528"/>
      </c:lineChart>
      <c:catAx>
        <c:axId val="78385920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n-US"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Year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97970848073953"/>
              <c:y val="0.78534872427058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5734528"/>
        <c:crosses val="autoZero"/>
        <c:auto val="1"/>
        <c:lblAlgn val="ctr"/>
        <c:lblOffset val="100"/>
        <c:noMultiLvlLbl val="0"/>
      </c:catAx>
      <c:valAx>
        <c:axId val="85734528"/>
        <c:scaling>
          <c:logBase val="10"/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/>
                  <a:t>Seconds / bit operation</a:t>
                </a:r>
                <a:endParaRPr lang="en-US" sz="1200" b="1" dirty="0"/>
              </a:p>
            </c:rich>
          </c:tx>
          <c:layout>
            <c:manualLayout>
              <c:xMode val="edge"/>
              <c:yMode val="edge"/>
              <c:x val="0.189020501976958"/>
              <c:y val="0.27452680976553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838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8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Title Slide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Picture 204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Title 2050"/>
          <p:cNvSpPr>
            <a:spLocks noGrp="1"/>
          </p:cNvSpPr>
          <p:nvPr>
            <p:ph type="ctrTitle"/>
          </p:nvPr>
        </p:nvSpPr>
        <p:spPr>
          <a:xfrm>
            <a:off x="912284" y="1701800"/>
            <a:ext cx="10363200" cy="10826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l">
              <a:defRPr/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2052" name="Subtitle 2051"/>
          <p:cNvSpPr>
            <a:spLocks noGrp="1"/>
          </p:cNvSpPr>
          <p:nvPr>
            <p:ph type="subTitle" idx="1"/>
          </p:nvPr>
        </p:nvSpPr>
        <p:spPr>
          <a:xfrm>
            <a:off x="910167" y="2927350"/>
            <a:ext cx="10369551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l">
              <a:buNone/>
              <a:defRPr/>
            </a:lvl1pPr>
            <a:lvl2pPr marL="457200" lvl="1" indent="0" algn="ctr">
              <a:buNone/>
              <a:defRPr/>
            </a:lvl2pPr>
            <a:lvl3pPr marL="914400" lvl="2" indent="0" algn="ctr">
              <a:buNone/>
              <a:defRPr/>
            </a:lvl3pPr>
            <a:lvl4pPr marL="1371600" lvl="3" indent="0" algn="ctr">
              <a:buNone/>
              <a:defRPr/>
            </a:lvl4pPr>
            <a:lvl5pPr marL="1828800" lvl="4" indent="0" algn="ctr">
              <a:buNone/>
              <a:defRPr/>
            </a:lvl5pPr>
          </a:lstStyle>
          <a:p>
            <a:pPr lvl="0"/>
            <a:r>
              <a:rPr lang="en-US" altLang="zh-CN"/>
              <a:t>Click to edit Master subtitle style</a:t>
            </a:r>
            <a:endParaRPr lang="en-US" altLang="zh-CN"/>
          </a:p>
        </p:txBody>
      </p:sp>
      <p:sp>
        <p:nvSpPr>
          <p:cNvPr id="2053" name="Date Placeholder 205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54" name="Footer Placeholder 205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55" name="Slide Number Placeholder 205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/>
            </a:lvl1pPr>
          </a:lstStyle>
          <a:p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0275" y="5728970"/>
            <a:ext cx="1064260" cy="10642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1590" y="6128385"/>
            <a:ext cx="720725" cy="720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1590" y="6128385"/>
            <a:ext cx="720725" cy="720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76672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174750"/>
            <a:ext cx="5376672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13167" cy="6870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Title 102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64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8" name="Text Placeholder 1027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9" name="Date Placeholder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Footer Placeholder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1" name="Slide Number Placeholder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wmf"/><Relationship Id="rId2" Type="http://schemas.openxmlformats.org/officeDocument/2006/relationships/image" Target="../media/image29.png"/><Relationship Id="rId1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hyperlink" Target="https://github.com/shaih/HElib" TargetMode="External"/><Relationship Id="rId1" Type="http://schemas.openxmlformats.org/officeDocument/2006/relationships/hyperlink" Target="https://pq-crystals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GIF"/><Relationship Id="rId8" Type="http://schemas.openxmlformats.org/officeDocument/2006/relationships/image" Target="../media/image23.png"/><Relationship Id="rId7" Type="http://schemas.openxmlformats.org/officeDocument/2006/relationships/image" Target="../media/image22.jpe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11" Type="http://schemas.openxmlformats.org/officeDocument/2006/relationships/image" Target="../media/image26.jpe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Title 4097"/>
          <p:cNvSpPr>
            <a:spLocks noGrp="1"/>
          </p:cNvSpPr>
          <p:nvPr>
            <p:ph type="ctrTitle"/>
          </p:nvPr>
        </p:nvSpPr>
        <p:spPr>
          <a:xfrm>
            <a:off x="2068513" y="1245235"/>
            <a:ext cx="7772400" cy="1082675"/>
          </a:xfrm>
          <a:ln/>
        </p:spPr>
        <p:txBody>
          <a:bodyPr anchor="ctr"/>
          <a:p>
            <a:pPr defTabSz="914400">
              <a:lnSpc>
                <a:spcPct val="150000"/>
              </a:lnSpc>
              <a:buSzPct val="100000"/>
            </a:pPr>
            <a:r>
              <a:rPr lang="" sz="4400" kern="1200" baseline="0">
                <a:latin typeface="Arial" panose="020B0604020202020204" pitchFamily="34" charset="0"/>
                <a:ea typeface="SimSun" panose="02010600030101010101" pitchFamily="2" charset="-122"/>
              </a:rPr>
              <a:t>Modern Cryptography:</a:t>
            </a:r>
            <a:br>
              <a:rPr lang="" kern="1200" baseline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" sz="3600" kern="1200" baseline="0">
                <a:latin typeface="Arial" panose="020B0604020202020204" pitchFamily="34" charset="0"/>
                <a:ea typeface="SimSun" panose="02010600030101010101" pitchFamily="2" charset="-122"/>
              </a:rPr>
              <a:t>Encryption and Much More...</a:t>
            </a:r>
            <a:endParaRPr lang="" sz="3600" kern="1200" baseline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99" name="Subtitle 4098"/>
          <p:cNvSpPr>
            <a:spLocks noGrp="1"/>
          </p:cNvSpPr>
          <p:nvPr>
            <p:ph type="subTitle" idx="1"/>
          </p:nvPr>
        </p:nvSpPr>
        <p:spPr>
          <a:xfrm>
            <a:off x="2068830" y="3528060"/>
            <a:ext cx="7777480" cy="766445"/>
          </a:xfrm>
          <a:ln/>
        </p:spPr>
        <p:txBody>
          <a:bodyPr anchor="t"/>
          <a:p>
            <a:pPr defTabSz="914400">
              <a:buSzPct val="100000"/>
            </a:pPr>
            <a:r>
              <a:rPr lang="" sz="2400" kern="1200" baseline="0">
                <a:latin typeface="Arial" panose="020B0604020202020204" pitchFamily="34" charset="0"/>
                <a:ea typeface="SimSun" panose="02010600030101010101" pitchFamily="2" charset="-122"/>
              </a:rPr>
              <a:t>Shai Halevi, IBM T.J. Watson Research Center</a:t>
            </a:r>
            <a:endParaRPr lang="" sz="2400" kern="1200" baseline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Homomorphic Encryption </a:t>
            </a:r>
            <a:r>
              <a:rPr lang="" altLang="x-none"/>
              <a:t>for Outsourcing</a:t>
            </a:r>
            <a:endParaRPr lang="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Data can be processed in encrypted form</a:t>
            </a:r>
            <a:endParaRPr lang="x-none" altLang="en-US"/>
          </a:p>
          <a:p>
            <a:pPr lvl="1"/>
            <a:r>
              <a:rPr lang="x-none" altLang="en-US"/>
              <a:t>Result is also encrypted</a:t>
            </a:r>
            <a:endParaRPr lang="en-US" altLang="en-US"/>
          </a:p>
        </p:txBody>
      </p:sp>
      <p:pic>
        <p:nvPicPr>
          <p:cNvPr id="5" name="Picture 14" descr="Cloud 0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560087" y="2644238"/>
            <a:ext cx="2971800" cy="1812925"/>
          </a:xfrm>
          <a:prstGeom prst="rect">
            <a:avLst/>
          </a:prstGeom>
          <a:noFill/>
        </p:spPr>
      </p:pic>
      <p:pic>
        <p:nvPicPr>
          <p:cNvPr id="6" name="Picture 16" descr="sti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9477" y="2641698"/>
            <a:ext cx="1681163" cy="1828800"/>
          </a:xfrm>
          <a:prstGeom prst="rect">
            <a:avLst/>
          </a:prstGeom>
          <a:noFill/>
        </p:spPr>
      </p:pic>
      <p:pic>
        <p:nvPicPr>
          <p:cNvPr id="7" name="Picture 17" descr="TAC TowerDri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3487" y="3047463"/>
            <a:ext cx="363538" cy="1120775"/>
          </a:xfrm>
          <a:prstGeom prst="rect">
            <a:avLst/>
          </a:prstGeom>
          <a:noFill/>
        </p:spPr>
      </p:pic>
      <p:pic>
        <p:nvPicPr>
          <p:cNvPr id="8" name="Picture 18" descr="TAC TowerDri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1950" y="3071276"/>
            <a:ext cx="363537" cy="1120775"/>
          </a:xfrm>
          <a:prstGeom prst="rect">
            <a:avLst/>
          </a:prstGeom>
          <a:noFill/>
        </p:spPr>
      </p:pic>
      <p:pic>
        <p:nvPicPr>
          <p:cNvPr id="9" name="Picture 19" descr="TAC TowerDri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5487" y="3058576"/>
            <a:ext cx="363538" cy="1120775"/>
          </a:xfrm>
          <a:prstGeom prst="rect">
            <a:avLst/>
          </a:prstGeom>
          <a:noFill/>
        </p:spPr>
      </p:pic>
      <p:pic>
        <p:nvPicPr>
          <p:cNvPr id="10" name="Picture 20" descr="TAC TowerDri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3950" y="3047463"/>
            <a:ext cx="363537" cy="1120775"/>
          </a:xfrm>
          <a:prstGeom prst="rect">
            <a:avLst/>
          </a:prstGeom>
          <a:noFill/>
        </p:spPr>
      </p:pic>
      <p:pic>
        <p:nvPicPr>
          <p:cNvPr id="11" name="Picture 21" descr="TAC TowerDri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7487" y="3025238"/>
            <a:ext cx="363538" cy="1120775"/>
          </a:xfrm>
          <a:prstGeom prst="rect">
            <a:avLst/>
          </a:prstGeom>
          <a:noFill/>
        </p:spPr>
      </p:pic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2064287" y="4457163"/>
            <a:ext cx="10668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2400" dirty="0">
                <a:cs typeface="Arial" panose="020B0604020202020204" pitchFamily="34" charset="0"/>
              </a:rPr>
              <a:t>Client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7093487" y="4457163"/>
            <a:ext cx="22860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2400" dirty="0">
                <a:cs typeface="Arial" panose="020B0604020202020204" pitchFamily="34" charset="0"/>
              </a:rPr>
              <a:t>Server/Cloud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1835687" y="4838163"/>
            <a:ext cx="18288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2400" dirty="0">
                <a:cs typeface="Arial" panose="020B0604020202020204" pitchFamily="34" charset="0"/>
              </a:rPr>
              <a:t>(Input: </a:t>
            </a:r>
            <a:r>
              <a:rPr lang="en-US" sz="2400" i="1" dirty="0">
                <a:cs typeface="Arial" panose="020B0604020202020204" pitchFamily="34" charset="0"/>
              </a:rPr>
              <a:t>x</a:t>
            </a:r>
            <a:r>
              <a:rPr lang="en-US" sz="2400" dirty="0">
                <a:cs typeface="Arial" panose="020B0604020202020204" pitchFamily="34" charset="0"/>
              </a:rPr>
              <a:t>)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7093487" y="4838163"/>
            <a:ext cx="22098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2400" dirty="0">
                <a:cs typeface="Arial" panose="020B0604020202020204" pitchFamily="34" charset="0"/>
              </a:rPr>
              <a:t>(Function: </a:t>
            </a:r>
            <a:r>
              <a:rPr lang="en-US" sz="2400" i="1" dirty="0">
                <a:latin typeface="Times New Roman" panose="02020603050405020304" pitchFamily="2" charset="0"/>
                <a:cs typeface="Times New Roman" panose="02020603050405020304" pitchFamily="2" charset="0"/>
              </a:rPr>
              <a:t>f </a:t>
            </a:r>
            <a:r>
              <a:rPr lang="en-US" sz="2400" dirty="0">
                <a:cs typeface="Arial" panose="020B0604020202020204" pitchFamily="34" charset="0"/>
              </a:rPr>
              <a:t>)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18" name="Line 39"/>
          <p:cNvSpPr>
            <a:spLocks noChangeShapeType="1"/>
          </p:cNvSpPr>
          <p:nvPr/>
        </p:nvSpPr>
        <p:spPr bwMode="auto">
          <a:xfrm>
            <a:off x="3969287" y="3314163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9" name="Line 40"/>
          <p:cNvSpPr>
            <a:spLocks noChangeShapeType="1"/>
          </p:cNvSpPr>
          <p:nvPr/>
        </p:nvSpPr>
        <p:spPr bwMode="auto">
          <a:xfrm flipV="1">
            <a:off x="3159662" y="4281268"/>
            <a:ext cx="1737995" cy="12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0" name="Rectangle 41"/>
          <p:cNvSpPr>
            <a:spLocks noChangeArrowheads="1"/>
          </p:cNvSpPr>
          <p:nvPr/>
        </p:nvSpPr>
        <p:spPr bwMode="auto">
          <a:xfrm>
            <a:off x="4883687" y="3999963"/>
            <a:ext cx="1752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2400" dirty="0">
                <a:cs typeface="Arial" panose="020B0604020202020204" pitchFamily="34" charset="0"/>
              </a:rPr>
              <a:t>Enc</a:t>
            </a:r>
            <a:r>
              <a:rPr lang="en-US" sz="2800" dirty="0">
                <a:cs typeface="Arial" panose="020B0604020202020204" pitchFamily="34" charset="0"/>
              </a:rPr>
              <a:t>[ </a:t>
            </a:r>
            <a:r>
              <a:rPr lang="en-US" sz="2400" i="1" dirty="0">
                <a:latin typeface="Times New Roman" panose="02020603050405020304" pitchFamily="2" charset="0"/>
                <a:cs typeface="Times New Roman" panose="02020603050405020304" pitchFamily="2" charset="0"/>
              </a:rPr>
              <a:t>f</a:t>
            </a:r>
            <a:r>
              <a:rPr lang="en-US" sz="2400" dirty="0">
                <a:cs typeface="Arial" panose="020B0604020202020204" pitchFamily="34" charset="0"/>
              </a:rPr>
              <a:t>(</a:t>
            </a:r>
            <a:r>
              <a:rPr lang="en-US" sz="2400" i="1" dirty="0">
                <a:cs typeface="Arial" panose="020B0604020202020204" pitchFamily="34" charset="0"/>
              </a:rPr>
              <a:t>x</a:t>
            </a:r>
            <a:r>
              <a:rPr lang="en-US" sz="2400" dirty="0">
                <a:cs typeface="Arial" panose="020B0604020202020204" pitchFamily="34" charset="0"/>
              </a:rPr>
              <a:t>)</a:t>
            </a:r>
            <a:r>
              <a:rPr lang="en-US" sz="2800" dirty="0">
                <a:cs typeface="Arial" panose="020B0604020202020204" pitchFamily="34" charset="0"/>
              </a:rPr>
              <a:t>]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3893087" y="2780763"/>
            <a:ext cx="1219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2400" dirty="0">
                <a:cs typeface="Arial" panose="020B0604020202020204" pitchFamily="34" charset="0"/>
              </a:rPr>
              <a:t>Enc(x) 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22" name="Rectangle 43"/>
          <p:cNvSpPr>
            <a:spLocks noChangeArrowheads="1"/>
          </p:cNvSpPr>
          <p:nvPr/>
        </p:nvSpPr>
        <p:spPr bwMode="auto">
          <a:xfrm>
            <a:off x="5188487" y="2704563"/>
            <a:ext cx="914400" cy="838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Line 44"/>
          <p:cNvSpPr>
            <a:spLocks noChangeShapeType="1"/>
          </p:cNvSpPr>
          <p:nvPr/>
        </p:nvSpPr>
        <p:spPr bwMode="auto">
          <a:xfrm flipH="1">
            <a:off x="6255287" y="3314163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4" name="Rectangle 45"/>
          <p:cNvSpPr>
            <a:spLocks noChangeArrowheads="1"/>
          </p:cNvSpPr>
          <p:nvPr/>
        </p:nvSpPr>
        <p:spPr bwMode="auto">
          <a:xfrm>
            <a:off x="6255287" y="2856963"/>
            <a:ext cx="457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2400" i="1" dirty="0">
                <a:latin typeface="Times New Roman" panose="02020603050405020304" pitchFamily="2" charset="0"/>
                <a:cs typeface="Times New Roman" panose="02020603050405020304" pitchFamily="2" charset="0"/>
              </a:rPr>
              <a:t>f</a:t>
            </a:r>
            <a:endParaRPr lang="en-US" sz="2400" i="1" dirty="0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sp>
        <p:nvSpPr>
          <p:cNvPr id="25" name="Line 46"/>
          <p:cNvSpPr>
            <a:spLocks noChangeShapeType="1"/>
          </p:cNvSpPr>
          <p:nvPr/>
        </p:nvSpPr>
        <p:spPr bwMode="auto">
          <a:xfrm>
            <a:off x="5645687" y="3695163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Homomorphic Encryption</a:t>
            </a:r>
            <a:r>
              <a:rPr lang="x-none" altLang="en-US">
                <a:sym typeface="+mn-ea"/>
              </a:rPr>
              <a:t> </a:t>
            </a:r>
            <a:r>
              <a:rPr lang="en-US" altLang="x-none">
                <a:sym typeface="+mn-ea"/>
              </a:rPr>
              <a:t>for Outsourcing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Data can be processed in encrypted form</a:t>
            </a:r>
            <a:endParaRPr lang="x-none" altLang="en-US"/>
          </a:p>
          <a:p>
            <a:pPr lvl="1"/>
            <a:r>
              <a:rPr lang="x-none" altLang="en-US"/>
              <a:t>Result is also encrypted</a:t>
            </a:r>
            <a:endParaRPr lang="x-none" altLang="en-US"/>
          </a:p>
          <a:p>
            <a:pPr lvl="1"/>
            <a:endParaRPr lang="x-none" altLang="en-US"/>
          </a:p>
          <a:p>
            <a:r>
              <a:rPr lang="x-none" altLang="en-US"/>
              <a:t>Example: location services</a:t>
            </a:r>
            <a:endParaRPr lang="x-none" altLang="en-US"/>
          </a:p>
          <a:p>
            <a:pPr lvl="1"/>
            <a:r>
              <a:rPr lang="x-none" altLang="en-US"/>
              <a:t>I encrypt my location, send to </a:t>
            </a:r>
            <a:r>
              <a:rPr lang="en-US" altLang="en-US"/>
              <a:t>Y</a:t>
            </a:r>
            <a:r>
              <a:rPr lang="x-none" altLang="en-US"/>
              <a:t>elp</a:t>
            </a:r>
            <a:endParaRPr lang="en-US" altLang="en-US"/>
          </a:p>
          <a:p>
            <a:pPr lvl="1"/>
            <a:r>
              <a:rPr lang="en-US" altLang="en-US"/>
              <a:t>Yelp compute an encrypted table lookup</a:t>
            </a:r>
            <a:endParaRPr lang="en-US" altLang="en-US"/>
          </a:p>
          <a:p>
            <a:pPr lvl="2"/>
            <a:r>
              <a:rPr lang="en-US" altLang="en-US"/>
              <a:t>T[cityBlock#] = reviews for nearby coffee shops</a:t>
            </a:r>
            <a:endParaRPr lang="x-none" altLang="en-US"/>
          </a:p>
          <a:p>
            <a:pPr lvl="1"/>
            <a:r>
              <a:rPr lang="en-US" altLang="en-US"/>
              <a:t>I g</a:t>
            </a:r>
            <a:r>
              <a:rPr lang="x-none" altLang="en-US"/>
              <a:t>et back encrypted recom</a:t>
            </a:r>
            <a:r>
              <a:rPr lang="en-US" altLang="en-US"/>
              <a:t>m</a:t>
            </a:r>
            <a:r>
              <a:rPr lang="x-none" altLang="en-US"/>
              <a:t>endation</a:t>
            </a:r>
            <a:br>
              <a:rPr lang="x-none" altLang="en-US"/>
            </a:br>
            <a:r>
              <a:rPr lang="x-none" altLang="en-US"/>
              <a:t>for cof</a:t>
            </a:r>
            <a:r>
              <a:rPr lang="en-US" altLang="en-US"/>
              <a:t>f</a:t>
            </a:r>
            <a:r>
              <a:rPr lang="x-none" altLang="en-US"/>
              <a:t>ee shops within two blocks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8" y="2516041"/>
            <a:ext cx="2498293" cy="19875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Realizing Homomorphic Encryption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The same lattice-based encryption</a:t>
            </a:r>
            <a:endParaRPr lang="" altLang="en-US"/>
          </a:p>
          <a:p>
            <a:pPr lvl="1"/>
            <a:r>
              <a:rPr lang="" altLang="en-US"/>
              <a:t>So also qauntum safe</a:t>
            </a:r>
            <a:endParaRPr lang="" altLang="en-US"/>
          </a:p>
          <a:p>
            <a:pPr lvl="0"/>
            <a:r>
              <a:rPr lang="" altLang="en-US"/>
              <a:t>But with much larger keys</a:t>
            </a:r>
            <a:endParaRPr lang="" altLang="en-US"/>
          </a:p>
          <a:p>
            <a:pPr lvl="1"/>
            <a:r>
              <a:rPr lang="" altLang="en-US" sz="2800"/>
              <a:t>Makes performence challenging</a:t>
            </a:r>
            <a:endParaRPr lang="" altLang="en-US"/>
          </a:p>
          <a:p>
            <a:pPr lvl="1"/>
            <a:r>
              <a:rPr lang="" altLang="en-US"/>
              <a:t>Drastic improvement in performence over the years</a:t>
            </a:r>
            <a:endParaRPr lang="" altLang="en-US"/>
          </a:p>
          <a:p>
            <a:pPr lvl="1"/>
            <a:endParaRPr lang="" altLang="en-US"/>
          </a:p>
        </p:txBody>
      </p:sp>
      <p:graphicFrame>
        <p:nvGraphicFramePr>
          <p:cNvPr id="41" name="Chart 40"/>
          <p:cNvGraphicFramePr/>
          <p:nvPr/>
        </p:nvGraphicFramePr>
        <p:xfrm>
          <a:off x="872490" y="4239260"/>
          <a:ext cx="7426960" cy="21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42" name="Straight Connector 41"/>
          <p:cNvCxnSpPr/>
          <p:nvPr/>
        </p:nvCxnSpPr>
        <p:spPr>
          <a:xfrm>
            <a:off x="2384425" y="6236970"/>
            <a:ext cx="558673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62910" y="6167755"/>
            <a:ext cx="0" cy="13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18610" y="6167755"/>
            <a:ext cx="0" cy="13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63515" y="6167755"/>
            <a:ext cx="0" cy="13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433820" y="6167755"/>
            <a:ext cx="0" cy="13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588885" y="6167755"/>
            <a:ext cx="0" cy="13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81605" y="6292850"/>
            <a:ext cx="732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/>
              <a:t>2010</a:t>
            </a:r>
            <a:endParaRPr lang="en-US" sz="1800" dirty="0"/>
          </a:p>
        </p:txBody>
      </p:sp>
      <p:sp>
        <p:nvSpPr>
          <p:cNvPr id="49" name="TextBox 48"/>
          <p:cNvSpPr txBox="1"/>
          <p:nvPr/>
        </p:nvSpPr>
        <p:spPr>
          <a:xfrm>
            <a:off x="3836670" y="6292850"/>
            <a:ext cx="716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/>
              <a:t>2011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4992370" y="6292850"/>
            <a:ext cx="732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/>
              <a:t>2012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6148070" y="6292850"/>
            <a:ext cx="732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/>
              <a:t>2013</a:t>
            </a:r>
            <a:endParaRPr lang="en-US" sz="1800" dirty="0"/>
          </a:p>
        </p:txBody>
      </p:sp>
      <p:sp>
        <p:nvSpPr>
          <p:cNvPr id="52" name="TextBox 51"/>
          <p:cNvSpPr txBox="1"/>
          <p:nvPr/>
        </p:nvSpPr>
        <p:spPr>
          <a:xfrm>
            <a:off x="7303135" y="6292850"/>
            <a:ext cx="732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/>
              <a:t>2014</a:t>
            </a:r>
            <a:endParaRPr lang="en-US" sz="1800" dirty="0"/>
          </a:p>
        </p:txBody>
      </p:sp>
      <p:grpSp>
        <p:nvGrpSpPr>
          <p:cNvPr id="54" name="Group 53"/>
          <p:cNvGrpSpPr/>
          <p:nvPr/>
        </p:nvGrpSpPr>
        <p:grpSpPr>
          <a:xfrm rot="0">
            <a:off x="3281680" y="3966845"/>
            <a:ext cx="4584862" cy="486251"/>
            <a:chOff x="2945444" y="797578"/>
            <a:chExt cx="5315555" cy="1068929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945444" y="1574276"/>
              <a:ext cx="5315555" cy="29223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268653" y="797578"/>
              <a:ext cx="1984796" cy="81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800" dirty="0"/>
                <a:t>Moore’s law</a:t>
              </a:r>
              <a:endParaRPr lang="en-US" sz="1800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5918251" y="1213505"/>
              <a:ext cx="413501" cy="551450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816475" y="4542790"/>
            <a:ext cx="32785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dirty="0"/>
              <a:t>Estimated amortized time</a:t>
            </a:r>
            <a:br>
              <a:rPr lang="en-US" sz="1800" dirty="0"/>
            </a:br>
            <a:r>
              <a:rPr lang="en-US" sz="1800" dirty="0"/>
              <a:t>for computing a single bit</a:t>
            </a:r>
            <a:br>
              <a:rPr lang="en-US" sz="1800" dirty="0"/>
            </a:br>
            <a:r>
              <a:rPr lang="en-US" sz="1800" dirty="0"/>
              <a:t>operation on encrypted data</a:t>
            </a:r>
            <a:endParaRPr lang="en-US" sz="1800" dirty="0"/>
          </a:p>
          <a:p>
            <a:endParaRPr lang="en-US" sz="1800" dirty="0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Secure </a:t>
            </a:r>
            <a:r>
              <a:rPr lang="" altLang="x-none"/>
              <a:t>MPC for Cooperation</a:t>
            </a:r>
            <a:endParaRPr lang="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We all have our individual secrets</a:t>
            </a:r>
            <a:endParaRPr lang="x-none" altLang="en-US"/>
          </a:p>
          <a:p>
            <a:pPr lvl="1"/>
            <a:r>
              <a:rPr lang="x-none" altLang="en-US"/>
              <a:t>We can compute a function of these secrets</a:t>
            </a:r>
            <a:endParaRPr lang="x-none" altLang="en-US"/>
          </a:p>
          <a:p>
            <a:pPr lvl="1"/>
            <a:r>
              <a:rPr lang="x-none" altLang="en-US"/>
              <a:t>Without </a:t>
            </a:r>
            <a:r>
              <a:rPr lang="en-US" altLang="en-US"/>
              <a:t>revealing</a:t>
            </a:r>
            <a:r>
              <a:rPr lang="x-none" altLang="en-US"/>
              <a:t> them to each other (or anyone else)</a:t>
            </a:r>
            <a:endParaRPr lang="x-none" altLang="en-US"/>
          </a:p>
        </p:txBody>
      </p:sp>
      <p:sp>
        <p:nvSpPr>
          <p:cNvPr id="36" name="Rectangle 35"/>
          <p:cNvSpPr/>
          <p:nvPr/>
        </p:nvSpPr>
        <p:spPr>
          <a:xfrm>
            <a:off x="4521835" y="3269615"/>
            <a:ext cx="6663690" cy="1511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fontAlgn="base">
              <a:defRPr sz="1800"/>
            </a:pPr>
            <a:r>
              <a:rPr lang="en-US" sz="2400" strike="noStrike" noProof="1"/>
              <a:t>Goal: </a:t>
            </a:r>
            <a:endParaRPr lang="en-US" sz="2400" strike="noStrike" noProof="1"/>
          </a:p>
          <a:p>
            <a:pPr lvl="0" fontAlgn="base">
              <a:defRPr sz="1800"/>
            </a:pPr>
            <a:r>
              <a:rPr lang="en-US" sz="2400" strike="noStrike" noProof="1">
                <a:solidFill>
                  <a:srgbClr val="C00000"/>
                </a:solidFill>
              </a:rPr>
              <a:t>Correctness</a:t>
            </a:r>
            <a:r>
              <a:rPr lang="en-US" sz="2400" strike="noStrike" noProof="1"/>
              <a:t>: Everyone computes y = </a:t>
            </a:r>
            <a:r>
              <a:rPr lang="en-US" sz="2400" i="1" strike="noStrike" noProof="1">
                <a:latin typeface="Times New Roman" panose="02020603050405020304" pitchFamily="2" charset="0"/>
                <a:cs typeface="Times New Roman" panose="02020603050405020304" pitchFamily="2" charset="0"/>
              </a:rPr>
              <a:t>f</a:t>
            </a:r>
            <a:r>
              <a:rPr lang="en-US" sz="2400" strike="noStrike" noProof="1"/>
              <a:t> (x</a:t>
            </a:r>
            <a:r>
              <a:rPr lang="en-US" sz="2400" strike="noStrike" baseline="-25000" noProof="1"/>
              <a:t>1</a:t>
            </a:r>
            <a:r>
              <a:rPr lang="en-US" sz="2400" strike="noStrike" noProof="1"/>
              <a:t>,…,x</a:t>
            </a:r>
            <a:r>
              <a:rPr lang="en-US" sz="2400" strike="noStrike" baseline="-25000" noProof="1"/>
              <a:t>n</a:t>
            </a:r>
            <a:r>
              <a:rPr lang="en-US" sz="2400" strike="noStrike" noProof="1"/>
              <a:t>)</a:t>
            </a:r>
            <a:endParaRPr lang="en-US" sz="2400" strike="noStrike" noProof="1"/>
          </a:p>
          <a:p>
            <a:pPr lvl="0" fontAlgn="base">
              <a:defRPr sz="1800"/>
            </a:pPr>
            <a:r>
              <a:rPr lang="x-none" altLang="en-US" sz="2400" strike="noStrike" noProof="1">
                <a:solidFill>
                  <a:srgbClr val="C00000"/>
                </a:solidFill>
              </a:rPr>
              <a:t>Privacy</a:t>
            </a:r>
            <a:r>
              <a:rPr lang="en-US" sz="2400" strike="noStrike" noProof="1"/>
              <a:t>: Nothing but the output is revealed</a:t>
            </a:r>
            <a:endParaRPr lang="x-none" altLang="en-US" sz="2400" strike="noStrike" noProof="1"/>
          </a:p>
          <a:p>
            <a:pPr algn="ctr" fontAlgn="base"/>
            <a:endParaRPr lang="en-US" sz="2000" strike="noStrike" noProof="1"/>
          </a:p>
        </p:txBody>
      </p:sp>
      <p:grpSp>
        <p:nvGrpSpPr>
          <p:cNvPr id="8" name="Group 7"/>
          <p:cNvGrpSpPr/>
          <p:nvPr/>
        </p:nvGrpSpPr>
        <p:grpSpPr>
          <a:xfrm>
            <a:off x="689952" y="2884073"/>
            <a:ext cx="3789045" cy="2523490"/>
            <a:chOff x="1025" y="5408"/>
            <a:chExt cx="5967" cy="3974"/>
          </a:xfrm>
        </p:grpSpPr>
        <p:pic>
          <p:nvPicPr>
            <p:cNvPr id="9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27" y="5523"/>
              <a:ext cx="1388" cy="138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0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" y="5486"/>
              <a:ext cx="1385" cy="138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1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0" y="7906"/>
              <a:ext cx="1370" cy="147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2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7" y="8136"/>
              <a:ext cx="1248" cy="124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3" name="TextBox 19"/>
            <p:cNvSpPr txBox="1"/>
            <p:nvPr/>
          </p:nvSpPr>
          <p:spPr>
            <a:xfrm>
              <a:off x="1025" y="5533"/>
              <a:ext cx="855" cy="8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en-US" sz="2800" i="1" dirty="0">
                  <a:latin typeface="Arial" panose="020B0604020202020204" pitchFamily="34" charset="0"/>
                  <a:ea typeface="SimSun" panose="02010600030101010101" pitchFamily="2" charset="-122"/>
                </a:rPr>
                <a:t>x</a:t>
              </a:r>
              <a:r>
                <a:rPr lang="en-US" altLang="en-US" sz="2800" i="1" baseline="-25000" dirty="0">
                  <a:latin typeface="Arial" panose="020B0604020202020204" pitchFamily="34" charset="0"/>
                  <a:ea typeface="SimSun" panose="02010600030101010101" pitchFamily="2" charset="-122"/>
                </a:rPr>
                <a:t>1</a:t>
              </a:r>
              <a:endParaRPr lang="en-US" altLang="en-US" sz="2800" i="1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6082" y="5408"/>
              <a:ext cx="910" cy="8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en-US" sz="2800" i="1" dirty="0">
                  <a:latin typeface="Arial" panose="020B0604020202020204" pitchFamily="34" charset="0"/>
                  <a:ea typeface="SimSun" panose="02010600030101010101" pitchFamily="2" charset="-122"/>
                </a:rPr>
                <a:t>x</a:t>
              </a:r>
              <a:r>
                <a:rPr lang="en-US" altLang="en-US" sz="2800" i="1" baseline="-25000" dirty="0"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lang="en-US" altLang="en-US" sz="2800" i="1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" name="TextBox 21"/>
            <p:cNvSpPr txBox="1"/>
            <p:nvPr/>
          </p:nvSpPr>
          <p:spPr>
            <a:xfrm>
              <a:off x="1037" y="7571"/>
              <a:ext cx="838" cy="8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en-US" sz="2800" i="1" dirty="0">
                  <a:latin typeface="Arial" panose="020B0604020202020204" pitchFamily="34" charset="0"/>
                  <a:ea typeface="SimSun" panose="02010600030101010101" pitchFamily="2" charset="-122"/>
                </a:rPr>
                <a:t>x</a:t>
              </a:r>
              <a:r>
                <a:rPr lang="en-US" altLang="en-US" sz="2800" i="1" baseline="-25000" dirty="0"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endParaRPr lang="en-US" altLang="en-US" sz="2800" i="1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6" name="TextBox 22"/>
            <p:cNvSpPr txBox="1"/>
            <p:nvPr/>
          </p:nvSpPr>
          <p:spPr>
            <a:xfrm>
              <a:off x="6012" y="7871"/>
              <a:ext cx="963" cy="8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en-US" sz="2800" i="1" dirty="0">
                  <a:latin typeface="Arial" panose="020B0604020202020204" pitchFamily="34" charset="0"/>
                  <a:ea typeface="SimSun" panose="02010600030101010101" pitchFamily="2" charset="-122"/>
                </a:rPr>
                <a:t>x</a:t>
              </a:r>
              <a:r>
                <a:rPr lang="en-US" altLang="en-US" sz="2800" i="1" baseline="-25000" dirty="0">
                  <a:latin typeface="Arial" panose="020B0604020202020204" pitchFamily="34" charset="0"/>
                  <a:ea typeface="SimSun" panose="02010600030101010101" pitchFamily="2" charset="-122"/>
                </a:rPr>
                <a:t>4</a:t>
              </a:r>
              <a:endParaRPr lang="en-US" altLang="en-US" sz="2800" i="1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849" y="6179"/>
              <a:ext cx="2257" cy="37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870" y="8703"/>
              <a:ext cx="2258" cy="3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2"/>
            </p:cNvCxnSpPr>
            <p:nvPr/>
          </p:nvCxnSpPr>
          <p:spPr>
            <a:xfrm>
              <a:off x="5821" y="6908"/>
              <a:ext cx="0" cy="101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177" y="6871"/>
              <a:ext cx="0" cy="101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870" y="6668"/>
              <a:ext cx="2258" cy="161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2835" y="6871"/>
              <a:ext cx="2363" cy="1265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No-Fly-List Using 2PC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3" y="1317254"/>
            <a:ext cx="2534277" cy="2667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01913" y="1492002"/>
            <a:ext cx="896964" cy="1177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04145" y="2726926"/>
            <a:ext cx="160653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/>
              <a:t>Police has</a:t>
            </a:r>
            <a:br>
              <a:rPr lang="en-US" sz="2400" dirty="0"/>
            </a:br>
            <a:r>
              <a:rPr lang="en-US" sz="2400" dirty="0"/>
              <a:t>a list of</a:t>
            </a:r>
            <a:br>
              <a:rPr lang="en-US" sz="2400" dirty="0"/>
            </a:br>
            <a:r>
              <a:rPr lang="en-US" sz="2400" dirty="0"/>
              <a:t>suspects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125" y="1695450"/>
            <a:ext cx="2390775" cy="17335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86595" y="2674325"/>
            <a:ext cx="1778051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/>
              <a:t>Airline has</a:t>
            </a:r>
            <a:br>
              <a:rPr lang="en-US" sz="2400" dirty="0"/>
            </a:br>
            <a:r>
              <a:rPr lang="en-US" sz="2400" dirty="0"/>
              <a:t>a list of</a:t>
            </a:r>
            <a:br>
              <a:rPr lang="en-US" sz="2400" dirty="0"/>
            </a:br>
            <a:r>
              <a:rPr lang="en-US" sz="2400" dirty="0"/>
              <a:t>passengers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704694" y="1480690"/>
            <a:ext cx="896964" cy="117726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175179" y="3641567"/>
            <a:ext cx="4313273" cy="1835053"/>
            <a:chOff x="5175179" y="3641567"/>
            <a:chExt cx="4313273" cy="1835053"/>
          </a:xfrm>
        </p:grpSpPr>
        <p:sp>
          <p:nvSpPr>
            <p:cNvPr id="22" name="Arrow: Down 21"/>
            <p:cNvSpPr/>
            <p:nvPr/>
          </p:nvSpPr>
          <p:spPr bwMode="auto">
            <a:xfrm rot="18072026">
              <a:off x="6001786" y="2814960"/>
              <a:ext cx="466176" cy="2119389"/>
            </a:xfrm>
            <a:prstGeom prst="downArrow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86595" y="4276291"/>
              <a:ext cx="2101857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/>
                <a:t>Output is the</a:t>
              </a:r>
              <a:br>
                <a:rPr lang="en-US" sz="2400" dirty="0"/>
              </a:br>
              <a:r>
                <a:rPr lang="en-US" sz="2400" dirty="0"/>
                <a:t>intersection of</a:t>
              </a:r>
              <a:br>
                <a:rPr lang="en-US" sz="2400" dirty="0"/>
              </a:br>
              <a:r>
                <a:rPr lang="en-US" sz="2400" dirty="0"/>
                <a:t>the two lists</a:t>
              </a:r>
              <a:endParaRPr lang="en-US" sz="2400" dirty="0"/>
            </a:p>
          </p:txBody>
        </p:sp>
      </p:grpSp>
      <p:sp>
        <p:nvSpPr>
          <p:cNvPr id="21" name="Arrow: Left-Right 20"/>
          <p:cNvSpPr/>
          <p:nvPr/>
        </p:nvSpPr>
        <p:spPr bwMode="auto">
          <a:xfrm>
            <a:off x="4106765" y="3099719"/>
            <a:ext cx="2945224" cy="454742"/>
          </a:xfrm>
          <a:prstGeom prst="left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Realizing Secure MPC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Ongoing research over the last 30 years</a:t>
            </a:r>
            <a:endParaRPr lang="" altLang="en-US"/>
          </a:p>
          <a:p>
            <a:r>
              <a:rPr lang="" altLang="en-US"/>
              <a:t>Multiple techniques, many implementations</a:t>
            </a:r>
            <a:endParaRPr lang="" altLang="en-US"/>
          </a:p>
          <a:p>
            <a:r>
              <a:rPr lang="" altLang="en-US" sz="3200" dirty="0">
                <a:sym typeface="+mn-ea"/>
              </a:rPr>
              <a:t>There is an adequate solution f</a:t>
            </a:r>
            <a:r>
              <a:rPr lang="en-US" altLang="en-US" sz="3200" dirty="0">
                <a:sym typeface="+mn-ea"/>
              </a:rPr>
              <a:t>or </a:t>
            </a:r>
            <a:r>
              <a:rPr lang="" altLang="en-US" sz="3200" dirty="0">
                <a:sym typeface="+mn-ea"/>
              </a:rPr>
              <a:t>al</a:t>
            </a:r>
            <a:r>
              <a:rPr lang="en-US" altLang="en-US" sz="3200" dirty="0">
                <a:sym typeface="+mn-ea"/>
              </a:rPr>
              <a:t>most </a:t>
            </a:r>
            <a:r>
              <a:rPr lang="" altLang="en-US" sz="3200" dirty="0">
                <a:sym typeface="+mn-ea"/>
              </a:rPr>
              <a:t>any </a:t>
            </a:r>
            <a:r>
              <a:rPr lang="en-US" altLang="en-US" sz="3200" dirty="0">
                <a:sym typeface="+mn-ea"/>
              </a:rPr>
              <a:t>task</a:t>
            </a:r>
            <a:endParaRPr lang="en-US" altLang="en-US" sz="3200" dirty="0">
              <a:sym typeface="+mn-ea"/>
            </a:endParaRPr>
          </a:p>
          <a:p>
            <a:pPr lvl="1"/>
            <a:r>
              <a:rPr lang="en-US" altLang="en-US" sz="2800" dirty="0">
                <a:sym typeface="+mn-ea"/>
              </a:rPr>
              <a:t>Although designing it may take a team of experts</a:t>
            </a:r>
            <a:endParaRPr lang="x-none" altLang="en-US" sz="2800" dirty="0"/>
          </a:p>
          <a:p>
            <a:endParaRPr lang="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005" y="3940175"/>
            <a:ext cx="3495040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Blockchains</a:t>
            </a:r>
            <a:endParaRPr lang="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07285" y="1876425"/>
            <a:ext cx="6308090" cy="1297940"/>
            <a:chOff x="4889" y="3637"/>
            <a:chExt cx="2927" cy="10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5531">
              <a:off x="4889" y="3637"/>
              <a:ext cx="1059" cy="108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4862">
              <a:off x="5878" y="3763"/>
              <a:ext cx="530" cy="7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5531">
              <a:off x="6297" y="3637"/>
              <a:ext cx="1059" cy="10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4862">
              <a:off x="7286" y="3763"/>
              <a:ext cx="530" cy="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Blockchain Basics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Blockchain = a distributed system for “agreeing on things”</a:t>
            </a:r>
            <a:endParaRPr lang="en-US"/>
          </a:p>
          <a:p>
            <a:pPr lvl="1"/>
            <a:r>
              <a:rPr lang="en-US"/>
              <a:t>A public append-only file, everyone </a:t>
            </a:r>
            <a:r>
              <a:rPr lang="" altLang="en-US"/>
              <a:t>sees the same</a:t>
            </a:r>
            <a:r>
              <a:rPr lang="en-US"/>
              <a:t> file</a:t>
            </a:r>
            <a:endParaRPr lang="en-US"/>
          </a:p>
          <a:p>
            <a:r>
              <a:rPr lang="en-US"/>
              <a:t>The “things that we agree on” are called transactions</a:t>
            </a:r>
            <a:endParaRPr lang="en-US"/>
          </a:p>
          <a:p>
            <a:pPr lvl="1"/>
            <a:r>
              <a:rPr lang="en-US"/>
              <a:t>Application logic determines what it a transaction</a:t>
            </a:r>
            <a:endParaRPr lang="en-US"/>
          </a:p>
          <a:p>
            <a:pPr lvl="1"/>
            <a:r>
              <a:rPr lang="en-US"/>
              <a:t>E.g. moving currency </a:t>
            </a:r>
            <a:r>
              <a:rPr lang="" altLang="en-US"/>
              <a:t>between</a:t>
            </a:r>
            <a:r>
              <a:rPr lang="en-US"/>
              <a:t> account</a:t>
            </a:r>
            <a:r>
              <a:rPr lang="" altLang="en-US"/>
              <a:t>s</a:t>
            </a:r>
            <a:r>
              <a:rPr lang="en-US"/>
              <a:t>, shipping items, etc.</a:t>
            </a:r>
            <a:endParaRPr lang="en-US"/>
          </a:p>
          <a:p>
            <a:pPr lvl="0"/>
            <a:r>
              <a:rPr lang="" altLang="en-US"/>
              <a:t>How to store &amp; use private data on a blockchain?</a:t>
            </a:r>
            <a:endParaRPr lang="" altLang="en-US"/>
          </a:p>
          <a:p>
            <a:pPr lvl="1"/>
            <a:r>
              <a:rPr lang="" altLang="en-US"/>
              <a:t>Even though everyone sees the same file?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95" y="5046345"/>
            <a:ext cx="3216275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Private Data on a Blockchain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Private data is stored encrypted</a:t>
            </a:r>
            <a:endParaRPr lang="en-US"/>
          </a:p>
          <a:p>
            <a:pPr lvl="1"/>
            <a:r>
              <a:rPr lang="en-US"/>
              <a:t>Under </a:t>
            </a:r>
            <a:r>
              <a:rPr lang="" altLang="en-US"/>
              <a:t>a </a:t>
            </a:r>
            <a:r>
              <a:rPr lang="en-US"/>
              <a:t>key of the “</a:t>
            </a:r>
            <a:r>
              <a:rPr lang="" altLang="en-US"/>
              <a:t>data </a:t>
            </a:r>
            <a:r>
              <a:rPr lang="en-US"/>
              <a:t>own</a:t>
            </a:r>
            <a:r>
              <a:rPr lang="" altLang="en-US"/>
              <a:t>er</a:t>
            </a:r>
            <a:r>
              <a:rPr lang="en-US"/>
              <a:t>”</a:t>
            </a:r>
            <a:endParaRPr lang="en-US"/>
          </a:p>
          <a:p>
            <a:r>
              <a:rPr lang="en-US"/>
              <a:t>Everyone sees the same ledger</a:t>
            </a:r>
            <a:endParaRPr lang="en-US"/>
          </a:p>
          <a:p>
            <a:pPr lvl="1"/>
            <a:r>
              <a:rPr lang="" altLang="en-US"/>
              <a:t>O</a:t>
            </a:r>
            <a:r>
              <a:rPr lang="en-US"/>
              <a:t>nly I can decrypt my private data</a:t>
            </a:r>
            <a:endParaRPr lang="en-US"/>
          </a:p>
          <a:p>
            <a:pPr lvl="1"/>
            <a:endParaRPr lang="en-US"/>
          </a:p>
          <a:p>
            <a:r>
              <a:rPr lang="en-US"/>
              <a:t>But how to use the encrypted data?</a:t>
            </a:r>
            <a:endParaRPr lang="en-US"/>
          </a:p>
          <a:p>
            <a:pPr lvl="1"/>
            <a:r>
              <a:rPr lang="en-US"/>
              <a:t>Use secure </a:t>
            </a:r>
            <a:r>
              <a:rPr lang="" altLang="en-US"/>
              <a:t>MPC (and zero-knowledge)</a:t>
            </a:r>
            <a:endParaRPr lang="en-US"/>
          </a:p>
          <a:p>
            <a:pPr lvl="1"/>
            <a:r>
              <a:rPr lang="" altLang="en-US"/>
              <a:t>Let us compute on the private data without seeing it</a:t>
            </a:r>
            <a:endParaRPr lang="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813675" y="645795"/>
            <a:ext cx="2816225" cy="3791585"/>
            <a:chOff x="8526069" y="1883448"/>
            <a:chExt cx="3171157" cy="41621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069" y="1883448"/>
              <a:ext cx="3171157" cy="4162143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0094231" y="3163823"/>
              <a:ext cx="1242152" cy="423610"/>
              <a:chOff x="10111648" y="3766553"/>
              <a:chExt cx="1242152" cy="42361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0451761" y="3787740"/>
                <a:ext cx="902039" cy="389863"/>
              </a:xfrm>
              <a:prstGeom prst="rect">
                <a:avLst/>
              </a:prstGeom>
              <a:solidFill>
                <a:srgbClr val="4472C4">
                  <a:alpha val="6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1648" y="3766553"/>
                <a:ext cx="423610" cy="42361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9979983" y="4195730"/>
              <a:ext cx="1242152" cy="423610"/>
              <a:chOff x="10111648" y="3766553"/>
              <a:chExt cx="1242152" cy="42361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0451761" y="3787740"/>
                <a:ext cx="902039" cy="389863"/>
              </a:xfrm>
              <a:prstGeom prst="rect">
                <a:avLst/>
              </a:prstGeom>
              <a:solidFill>
                <a:srgbClr val="00B050">
                  <a:alpha val="6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1648" y="3766553"/>
                <a:ext cx="423610" cy="42361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9997424" y="2658362"/>
              <a:ext cx="1242152" cy="423610"/>
              <a:chOff x="10111648" y="3766553"/>
              <a:chExt cx="1242152" cy="42361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0451761" y="3787740"/>
                <a:ext cx="902039" cy="389863"/>
              </a:xfrm>
              <a:prstGeom prst="rect">
                <a:avLst/>
              </a:prstGeom>
              <a:solidFill>
                <a:srgbClr val="7030A0">
                  <a:alpha val="6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1648" y="3766553"/>
                <a:ext cx="423610" cy="4236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Summary</a:t>
            </a:r>
            <a:endParaRPr lang="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Quantum-safe cryptography is available</a:t>
            </a:r>
            <a:endParaRPr lang="" altLang="en-US"/>
          </a:p>
          <a:p>
            <a:pPr lvl="1"/>
            <a:r>
              <a:rPr lang="" altLang="en-US" sz="2800"/>
              <a:t>Now is a good time to experiment with it,</a:t>
            </a:r>
            <a:br>
              <a:rPr lang="" altLang="en-US" sz="2800"/>
            </a:br>
            <a:r>
              <a:rPr lang="" altLang="en-US" sz="2800"/>
              <a:t>start planning for a transition</a:t>
            </a:r>
            <a:endParaRPr lang="" altLang="en-US" sz="2800"/>
          </a:p>
          <a:p>
            <a:pPr lvl="0"/>
            <a:r>
              <a:rPr lang="" altLang="en-US" sz="3200"/>
              <a:t>Data needs protection even in processing</a:t>
            </a:r>
            <a:endParaRPr lang="" altLang="en-US" sz="3200"/>
          </a:p>
          <a:p>
            <a:pPr lvl="1"/>
            <a:r>
              <a:rPr lang="" altLang="en-US" sz="2800"/>
              <a:t>Cryptographic techniques are available</a:t>
            </a:r>
            <a:endParaRPr lang="" altLang="en-US" sz="2800"/>
          </a:p>
          <a:p>
            <a:pPr lvl="1"/>
            <a:r>
              <a:rPr lang="" altLang="en-US" sz="2800"/>
              <a:t>Many are in transition from the lab to the field</a:t>
            </a:r>
            <a:endParaRPr lang="" altLang="en-US" sz="2800"/>
          </a:p>
          <a:p>
            <a:pPr lvl="0"/>
            <a:r>
              <a:rPr lang="" altLang="en-US" sz="3200"/>
              <a:t>These techniques are also useful in blockchains</a:t>
            </a:r>
            <a:endParaRPr lang="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itle 14337" descr="512a190070e642d880be1a6e74542f0b# #矩形 15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" altLang="en-US" dirty="0"/>
              <a:t>Three (related) topics</a:t>
            </a:r>
            <a:endParaRPr lang="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76059" y="1081942"/>
            <a:ext cx="6399972" cy="5642708"/>
            <a:chOff x="5813" y="2408"/>
            <a:chExt cx="8180" cy="7185"/>
          </a:xfrm>
        </p:grpSpPr>
        <p:sp>
          <p:nvSpPr>
            <p:cNvPr id="14339" name="Oval 3" descr="b97cf8db3a144853aad1cf212d29fd79# #Oval 3"/>
            <p:cNvSpPr/>
            <p:nvPr/>
          </p:nvSpPr>
          <p:spPr>
            <a:xfrm>
              <a:off x="5813" y="5033"/>
              <a:ext cx="4560" cy="45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5715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dist="107763" dir="2699999" algn="ctr" rotWithShape="0">
                <a:schemeClr val="bg2">
                  <a:alpha val="50000"/>
                </a:schemeClr>
              </a:outerShdw>
            </a:effectLst>
          </p:spPr>
          <p:txBody>
            <a:bodyPr vert="horz" wrap="square" anchor="ctr"/>
            <a:p>
              <a:pPr marL="0" indent="0" algn="ctr"/>
              <a:r>
                <a:rPr lang="" altLang="zh-CN" sz="2400" dirty="0">
                  <a:latin typeface="Arial" panose="020B0604020202020204" pitchFamily="34" charset="0"/>
                </a:rPr>
                <a:t>3. Blockchain</a:t>
              </a:r>
              <a:endParaRPr lang="" altLang="zh-CN" sz="2400" dirty="0">
                <a:latin typeface="Arial" panose="020B0604020202020204" pitchFamily="34" charset="0"/>
              </a:endParaRPr>
            </a:p>
          </p:txBody>
        </p:sp>
        <p:sp>
          <p:nvSpPr>
            <p:cNvPr id="14340" name="Oval 4" descr="714d7166628e46d28edfe34b4ce7f88d# #Oval 4"/>
            <p:cNvSpPr/>
            <p:nvPr/>
          </p:nvSpPr>
          <p:spPr>
            <a:xfrm>
              <a:off x="7333" y="2408"/>
              <a:ext cx="4560" cy="45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5715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dist="107763" dir="2699999" algn="ctr" rotWithShape="0">
                <a:schemeClr val="bg2">
                  <a:alpha val="50000"/>
                </a:schemeClr>
              </a:outerShdw>
            </a:effectLst>
          </p:spPr>
          <p:txBody>
            <a:bodyPr vert="horz" wrap="square" anchor="ctr"/>
            <a:p>
              <a:pPr marL="0" indent="0" algn="ctr"/>
              <a:r>
                <a:rPr lang="en-US" altLang="zh-CN" sz="2400" dirty="0">
                  <a:sym typeface="+mn-ea"/>
                </a:rPr>
                <a:t> </a:t>
              </a:r>
              <a:r>
                <a:rPr lang="" altLang="en-US" sz="2400" dirty="0">
                  <a:sym typeface="+mn-ea"/>
                </a:rPr>
                <a:t>2. </a:t>
              </a:r>
              <a:r>
                <a:rPr lang="en-US" altLang="zh-CN" sz="2400" dirty="0">
                  <a:sym typeface="+mn-ea"/>
                </a:rPr>
                <a:t>Protecting Data in Processing</a:t>
              </a:r>
              <a:endParaRPr lang="en-US" altLang="zh-CN" sz="2400" dirty="0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14341" name="Oval 6" descr="4f7923be1b6943f4911f9e0783c59fbd# #Oval 6"/>
            <p:cNvSpPr/>
            <p:nvPr/>
          </p:nvSpPr>
          <p:spPr>
            <a:xfrm>
              <a:off x="9433" y="5033"/>
              <a:ext cx="4560" cy="456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5715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dist="107763" dir="2699999" algn="ctr" rotWithShape="0">
                <a:schemeClr val="bg2">
                  <a:alpha val="50000"/>
                </a:schemeClr>
              </a:outerShdw>
            </a:effectLst>
          </p:spPr>
          <p:txBody>
            <a:bodyPr vert="horz" wrap="square" anchor="ctr"/>
            <a:p>
              <a:pPr marL="0" indent="0" algn="ctr"/>
              <a:r>
                <a:rPr lang="" altLang="en-US" sz="2400" dirty="0">
                  <a:sym typeface="+mn-ea"/>
                </a:rPr>
                <a:t>1. </a:t>
              </a:r>
              <a:r>
                <a:rPr lang="en-US" altLang="zh-CN" sz="2400" dirty="0">
                  <a:sym typeface="+mn-ea"/>
                </a:rPr>
                <a:t>Quantum-Safe Cryptography</a:t>
              </a:r>
              <a:endParaRPr lang="en-US" altLang="zh-CN" sz="2400" dirty="0">
                <a:latin typeface="Arial" panose="020B0604020202020204" pitchFamily="34" charset="0"/>
                <a:sym typeface="+mn-ea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06" y="5504"/>
              <a:ext cx="1922" cy="11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6" y="2760"/>
              <a:ext cx="1361" cy="1149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6521" y="7937"/>
              <a:ext cx="2375" cy="879"/>
              <a:chOff x="2170" y="5794"/>
              <a:chExt cx="10607" cy="288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25531">
                <a:off x="2170" y="5794"/>
                <a:ext cx="3840" cy="288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862">
                <a:off x="5755" y="6128"/>
                <a:ext cx="1920" cy="192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25531">
                <a:off x="7272" y="5794"/>
                <a:ext cx="3840" cy="288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862">
                <a:off x="10857" y="6128"/>
                <a:ext cx="1920" cy="1920"/>
              </a:xfrm>
              <a:prstGeom prst="rect">
                <a:avLst/>
              </a:prstGeom>
            </p:spPr>
          </p:pic>
        </p:grpSp>
      </p:grpSp>
      <p:sp>
        <p:nvSpPr>
          <p:cNvPr id="6" name="Right Arrow 5"/>
          <p:cNvSpPr/>
          <p:nvPr/>
        </p:nvSpPr>
        <p:spPr>
          <a:xfrm>
            <a:off x="1512570" y="2045970"/>
            <a:ext cx="1752600" cy="503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en-US">
                <a:solidFill>
                  <a:schemeClr val="tx1"/>
                </a:solidFill>
              </a:rPr>
              <a:t>main focus</a:t>
            </a:r>
            <a:endParaRPr lang="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itle 1536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p>
            <a:pPr algn="ctr" defTabSz="914400">
              <a:buSzPct val="100000"/>
            </a:pPr>
            <a:r>
              <a:rPr lang="en-US" altLang="x-none" sz="4800" b="1" kern="1200" baseline="0" dirty="0">
                <a:latin typeface="Arial" panose="020B0604020202020204" pitchFamily="34" charset="0"/>
                <a:ea typeface="SimSun" panose="02010600030101010101" pitchFamily="2" charset="-122"/>
              </a:rPr>
              <a:t>Thank you!</a:t>
            </a:r>
            <a:endParaRPr lang="zh-CN" altLang="en-US" sz="4800" b="1" kern="1200" baseline="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Implementations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Lattice-Based </a:t>
            </a:r>
            <a:r>
              <a:rPr lang="" altLang="en-US">
                <a:sym typeface="+mn-ea"/>
              </a:rPr>
              <a:t>Cryptography: </a:t>
            </a:r>
            <a:r>
              <a:rPr lang="" altLang="en-US"/>
              <a:t>The CRYSTALS library at </a:t>
            </a:r>
            <a:r>
              <a:rPr lang="" altLang="en-US">
                <a:hlinkClick r:id="rId1" tooltip="" action="ppaction://hlinkfile"/>
              </a:rPr>
              <a:t>https://pq-crystals.org/</a:t>
            </a:r>
            <a:endParaRPr lang="" altLang="en-US">
              <a:hlinkClick r:id="rId1" tooltip="" action="ppaction://hlinkfile"/>
            </a:endParaRPr>
          </a:p>
          <a:p>
            <a:pPr lvl="1"/>
            <a:r>
              <a:rPr lang="" altLang="en-US"/>
              <a:t>KYBER  for public-key encryption</a:t>
            </a:r>
            <a:endParaRPr lang="" altLang="en-US"/>
          </a:p>
          <a:p>
            <a:pPr lvl="1"/>
            <a:r>
              <a:rPr lang="" altLang="en-US"/>
              <a:t>Dilithium for digital signatures</a:t>
            </a:r>
            <a:endParaRPr lang="" altLang="en-US"/>
          </a:p>
          <a:p>
            <a:pPr lvl="1"/>
            <a:endParaRPr lang="" altLang="en-US"/>
          </a:p>
          <a:p>
            <a:pPr lvl="0"/>
            <a:r>
              <a:rPr lang="" altLang="en-US"/>
              <a:t>Homomorphic Encryption: The HElib library at</a:t>
            </a:r>
            <a:br>
              <a:rPr lang="" altLang="en-US"/>
            </a:br>
            <a:r>
              <a:rPr lang="" altLang="en-US">
                <a:hlinkClick r:id="rId2" tooltip="" action="ppaction://hlinkfile"/>
              </a:rPr>
              <a:t>https://github.com/shaih/HElib</a:t>
            </a:r>
            <a:endParaRPr lang="" altLang="en-US">
              <a:hlinkClick r:id="rId2" tooltip="" action="ppaction://hlinkfile"/>
            </a:endParaRPr>
          </a:p>
          <a:p>
            <a:pPr lvl="1"/>
            <a:r>
              <a:rPr lang="" altLang="en-US"/>
              <a:t>Still a research prototype</a:t>
            </a: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10" y="1826895"/>
            <a:ext cx="3503295" cy="1586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Quantum Safe Cryptography</a:t>
            </a:r>
            <a:endParaRPr lang="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4295" y="765810"/>
            <a:ext cx="4410710" cy="26930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Quantum Safe Cryptography</a:t>
            </a:r>
            <a:endParaRPr lang="" altLang="en-US"/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r>
              <a:rPr lang="" altLang="en-US"/>
              <a:t>A working quantum computer?</a:t>
            </a:r>
            <a:endParaRPr lang="" altLang="en-US"/>
          </a:p>
          <a:p>
            <a:pPr lvl="1"/>
            <a:r>
              <a:rPr lang="" altLang="en-US"/>
              <a:t>Certailny not today or tomorrow</a:t>
            </a:r>
            <a:endParaRPr lang="" altLang="en-US"/>
          </a:p>
          <a:p>
            <a:pPr lvl="1"/>
            <a:r>
              <a:rPr lang="" altLang="en-US"/>
              <a:t>But progress is made all the time</a:t>
            </a:r>
            <a:endParaRPr lang="" altLang="en-US"/>
          </a:p>
          <a:p>
            <a:pPr lvl="2"/>
            <a:r>
              <a:rPr lang="" altLang="en-US"/>
              <a:t>Maybe in 10, 20, 30 years?</a:t>
            </a:r>
            <a:endParaRPr lang="" altLang="en-US"/>
          </a:p>
          <a:p>
            <a:pPr lv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" altLang="en-US"/>
              <a:t>If ever built, a qauntum computer could</a:t>
            </a:r>
            <a:br>
              <a:rPr lang="" altLang="en-US"/>
            </a:br>
            <a:r>
              <a:rPr lang="" altLang="en-US"/>
              <a:t>break much of today's cryptography</a:t>
            </a:r>
            <a:endParaRPr lang="" altLang="en-US"/>
          </a:p>
          <a:p>
            <a:pPr lvl="1"/>
            <a:r>
              <a:rPr lang="" altLang="en-US"/>
              <a:t>E.g., it can factor large integers,</a:t>
            </a:r>
            <a:br>
              <a:rPr lang="" altLang="en-US"/>
            </a:br>
            <a:r>
              <a:rPr lang="" altLang="en-US"/>
              <a:t>thus breaking the RSA cryptosystem</a:t>
            </a:r>
            <a:endParaRPr lang="" altLang="en-US"/>
          </a:p>
          <a:p>
            <a:pPr lv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" altLang="en-US"/>
              <a:t>It is prudent to start preparing</a:t>
            </a:r>
            <a:endParaRPr lang="" alt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5"/>
          <a:stretch>
            <a:fillRect/>
          </a:stretch>
        </p:blipFill>
        <p:spPr>
          <a:xfrm flipH="1">
            <a:off x="8253095" y="467360"/>
            <a:ext cx="1760855" cy="2619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806450"/>
          </a:xfrm>
        </p:spPr>
        <p:txBody>
          <a:bodyPr/>
          <a:p>
            <a:r>
              <a:rPr lang="" altLang="en-US"/>
              <a:t>Lattice-Based Cryptography</a:t>
            </a:r>
            <a:endParaRPr lang="" altLang="en-US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r>
              <a:rPr lang="" altLang="en-US"/>
              <a:t>A well-developed branch of cryptography</a:t>
            </a:r>
            <a:endParaRPr lang="" altLang="en-US"/>
          </a:p>
          <a:p>
            <a:pPr lvl="1"/>
            <a:r>
              <a:rPr lang="" altLang="en-US"/>
              <a:t>Based on very different problems than factoring</a:t>
            </a:r>
            <a:endParaRPr lang="" altLang="en-US"/>
          </a:p>
          <a:p>
            <a:pPr lvl="1"/>
            <a:r>
              <a:rPr lang="" altLang="en-US"/>
              <a:t>Believed to be hard even for quantum computers</a:t>
            </a:r>
            <a:endParaRPr lang="" altLang="en-US"/>
          </a:p>
          <a:p>
            <a:pPr lvl="8"/>
            <a:endParaRPr lang="" altLang="en-US"/>
          </a:p>
          <a:p>
            <a:pPr lvl="2"/>
            <a:endParaRPr lang="" altLang="en-US"/>
          </a:p>
          <a:p>
            <a:pPr lvl="0"/>
            <a:r>
              <a:rPr lang="" altLang="en-US"/>
              <a:t>Known lattice-based methods for public key encryption, signatures, key-exchange, etc.</a:t>
            </a:r>
            <a:endParaRPr lang="" altLang="en-US"/>
          </a:p>
          <a:p>
            <a:pPr lvl="1"/>
            <a:r>
              <a:rPr lang="" altLang="en-US"/>
              <a:t>Implemented in software libraries</a:t>
            </a:r>
            <a:endParaRPr lang="" altLang="en-US"/>
          </a:p>
          <a:p>
            <a:pPr lvl="1"/>
            <a:r>
              <a:rPr lang="" altLang="en-US"/>
              <a:t>In the process of standardization</a:t>
            </a:r>
            <a:endParaRPr lang="" altLang="en-US"/>
          </a:p>
          <a:p>
            <a:pPr lvl="0"/>
            <a:r>
              <a:rPr lang="" altLang="en-US"/>
              <a:t>A good option for quantum-safe cryptography</a:t>
            </a:r>
            <a:endParaRPr lang="" altLang="en-US"/>
          </a:p>
        </p:txBody>
      </p:sp>
      <p:pic>
        <p:nvPicPr>
          <p:cNvPr id="5" name="Content Placeholder 302081" descr="smooth_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345" y="2818130"/>
            <a:ext cx="1347470" cy="861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smooth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295" y="2818130"/>
            <a:ext cx="1346835" cy="861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 descr="smooth_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10" y="2818130"/>
            <a:ext cx="1346835" cy="861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 descr="smooth_0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085" y="2807653"/>
            <a:ext cx="1380490" cy="882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2999740" y="3140710"/>
            <a:ext cx="5041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426075" y="3140710"/>
            <a:ext cx="5041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824470" y="3140710"/>
            <a:ext cx="5041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2. Protecting Data in Processing</a:t>
            </a:r>
            <a:endParaRPr lang="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665" y="1143635"/>
            <a:ext cx="2444115" cy="2070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60" y="274955"/>
            <a:ext cx="11713845" cy="806450"/>
          </a:xfrm>
        </p:spPr>
        <p:txBody>
          <a:bodyPr/>
          <a:p>
            <a:r>
              <a:rPr lang="en-US">
                <a:sym typeface="+mn-ea"/>
              </a:rPr>
              <a:t>Traditional </a:t>
            </a:r>
            <a:r>
              <a:rPr lang="" altLang="en-US">
                <a:sym typeface="+mn-ea"/>
              </a:rPr>
              <a:t>C</a:t>
            </a:r>
            <a:r>
              <a:rPr lang="en-US" altLang="en-US">
                <a:sym typeface="+mn-ea"/>
              </a:rPr>
              <a:t>ryptography:</a:t>
            </a:r>
            <a:r>
              <a:rPr lang="en-US">
                <a:sym typeface="+mn-ea"/>
              </a:rPr>
              <a:t> </a:t>
            </a:r>
            <a:r>
              <a:rPr lang="" altLang="en-US">
                <a:sym typeface="+mn-ea"/>
              </a:rPr>
              <a:t>S</a:t>
            </a:r>
            <a:r>
              <a:rPr lang="en-US">
                <a:sym typeface="+mn-ea"/>
              </a:rPr>
              <a:t>ecuring </a:t>
            </a:r>
            <a:r>
              <a:rPr lang="" altLang="en-US">
                <a:sym typeface="+mn-ea"/>
              </a:rPr>
              <a:t>C</a:t>
            </a:r>
            <a:r>
              <a:rPr lang="en-US">
                <a:sym typeface="+mn-ea"/>
              </a:rPr>
              <a:t>ommunication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Replicate in the digital world the functionality of sealed envelopes/Brinks cars</a:t>
            </a:r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27" y="1486138"/>
            <a:ext cx="1428863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14" y="1670804"/>
            <a:ext cx="1103896" cy="176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C:\Users\IBM_ADMIN\AppData\Local\Microsoft\Windows\Temporary Internet Files\Content.IE5\Q77PCSMW\MC900431628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30" y="1790253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IBM_ADMIN\AppData\Local\Microsoft\Windows\Temporary Internet Files\Content.IE5\Q77PCSMW\MC900431628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35" y="1790253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61310" y="1895713"/>
            <a:ext cx="8603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2400" dirty="0" smtClean="0"/>
              <a:t>Hello</a:t>
            </a:r>
            <a:endParaRPr lang="en-US" sz="2400" dirty="0" smtClean="0"/>
          </a:p>
          <a:p>
            <a:r>
              <a:rPr lang="en-US" sz="2400" dirty="0" smtClean="0"/>
              <a:t>there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555990" y="1895713"/>
            <a:ext cx="8603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2400" dirty="0" smtClean="0"/>
              <a:t>Hello</a:t>
            </a:r>
            <a:endParaRPr lang="en-US" sz="2400" dirty="0" smtClean="0"/>
          </a:p>
          <a:p>
            <a:r>
              <a:rPr lang="en-US" sz="2400" dirty="0" smtClean="0"/>
              <a:t>there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82820" y="1750695"/>
            <a:ext cx="184975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2400" dirty="0" smtClean="0"/>
              <a:t>IHlBaf8ZK1i</a:t>
            </a:r>
            <a:endParaRPr lang="en-US" sz="2400" dirty="0" smtClean="0"/>
          </a:p>
          <a:p>
            <a:r>
              <a:rPr lang="en-US" sz="2400" dirty="0" smtClean="0"/>
              <a:t>l1xqqo1M4</a:t>
            </a:r>
            <a:endParaRPr lang="en-US" sz="2400" dirty="0" smtClean="0"/>
          </a:p>
          <a:p>
            <a:r>
              <a:rPr lang="en-US" sz="2400" dirty="0" smtClean="0"/>
              <a:t>0ZNAdMyV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393553" y="148613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55977" y="138136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Alice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976880" y="3220085"/>
            <a:ext cx="540004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935" y="2524363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Encrypt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26572" y="2524363"/>
            <a:ext cx="92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Decrypt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Modern Cryptography is Much More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Need to protect data even as it is being processed</a:t>
            </a:r>
            <a:endParaRPr lang="" altLang="en-US"/>
          </a:p>
        </p:txBody>
      </p:sp>
      <p:pic>
        <p:nvPicPr>
          <p:cNvPr id="1035" name="Picture 11" descr="C:\Users\IBM_ADMIN\AppData\Local\Microsoft\Windows\Temporary Internet Files\Content.IE5\QLIXHV3I\cloud[1]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60" y="2235835"/>
            <a:ext cx="4432935" cy="3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BM_ADMIN\AppData\Local\Microsoft\Windows\Temporary Internet Files\Content.IE5\WTTYR5G4\computer%20tablet%20phone_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568" y="3837305"/>
            <a:ext cx="1117997" cy="7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BM_ADMIN\AppData\Local\Microsoft\Windows\Temporary Internet Files\Content.IE5\PTQRAIRX\erlandh-Smartphone-Excitement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86" y="4580255"/>
            <a:ext cx="596504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IBM_ADMIN\AppData\Local\Microsoft\Windows\Temporary Internet Files\Content.IE5\JFU2CTY5\samsung_ativ_q_convertible_tablet_announced_4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70" y="2580005"/>
            <a:ext cx="519632" cy="32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IBM_ADMIN\AppData\Local\Microsoft\Windows\Temporary Internet Files\Content.IE5\U9HQRD0Z\PngMedium-woman-blonde-happy-smiling-and-waving--16026[1]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8522" y="2160905"/>
            <a:ext cx="704088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IBM_ADMIN\AppData\Local\Microsoft\Windows\Temporary Internet Files\Content.IE5\A6ZVE1UR\family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21" y="4986341"/>
            <a:ext cx="646946" cy="50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IBM_ADMIN\AppData\Local\Microsoft\Windows\Temporary Internet Files\Content.IE5\PTQRAIRX\girl-friends-293x300[1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20" y="2777960"/>
            <a:ext cx="291478" cy="29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IBM_ADMIN\AppData\Local\Microsoft\Windows\Temporary Internet Files\Content.IE5\Q77PCSMW\text_edit_icon__my_little_pony_edition__by_drzurnphd-d827z84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5431" y="3796615"/>
            <a:ext cx="288888" cy="2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IBM_ADMIN\AppData\Local\Microsoft\Windows\Temporary Internet Files\Content.IE5\WTTYR5G4\Mecanica-010[1]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75890" y="3688706"/>
            <a:ext cx="1428750" cy="12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669415" y="2872105"/>
            <a:ext cx="3556635" cy="1811020"/>
            <a:chOff x="3482" y="4845"/>
            <a:chExt cx="4616" cy="2618"/>
          </a:xfrm>
        </p:grpSpPr>
        <p:pic>
          <p:nvPicPr>
            <p:cNvPr id="2050" name="Picture 2" descr="C:\Users\IBM_ADMIN\AppData\Local\Microsoft\Windows\Temporary Internet Files\Content.IE5\WTTYR5G4\virus_cartoon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" y="5233"/>
              <a:ext cx="990" cy="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IBM_ADMIN\AppData\Local\Microsoft\Windows\Temporary Internet Files\Content.IE5\Q77PCSMW\BIG_BROTHER_AFRICA_-_THE_EYE_LOGO[1]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" y="4845"/>
              <a:ext cx="1408" cy="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IBM_ADMIN\AppData\Local\Microsoft\Windows\Temporary Internet Files\Content.IE5\PTQRAIRX\nicubunu-People-faces-devil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" y="5979"/>
              <a:ext cx="1196" cy="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 Box 4"/>
          <p:cNvSpPr txBox="1"/>
          <p:nvPr/>
        </p:nvSpPr>
        <p:spPr>
          <a:xfrm>
            <a:off x="2065020" y="5410835"/>
            <a:ext cx="3057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dirty="0">
                <a:solidFill>
                  <a:srgbClr val="002060"/>
                </a:solidFill>
                <a:sym typeface="+mn-ea"/>
              </a:rPr>
              <a:t>The Wonderful Cloud</a:t>
            </a:r>
            <a:endParaRPr lang="en-US" sz="2400" dirty="0">
              <a:solidFill>
                <a:srgbClr val="002060"/>
              </a:solidFill>
              <a:sym typeface="+mn-e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67255" y="5722620"/>
            <a:ext cx="1086088" cy="764371"/>
            <a:chOff x="677" y="598"/>
            <a:chExt cx="1710" cy="1204"/>
          </a:xfrm>
        </p:grpSpPr>
        <p:sp>
          <p:nvSpPr>
            <p:cNvPr id="7" name="TextBox 2"/>
            <p:cNvSpPr txBox="1"/>
            <p:nvPr/>
          </p:nvSpPr>
          <p:spPr>
            <a:xfrm>
              <a:off x="746" y="1002"/>
              <a:ext cx="1641" cy="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700" b="1" dirty="0">
                  <a:latin typeface="Bradley Hand ITC" panose="03070402050302030203" pitchFamily="66" charset="0"/>
                </a:rPr>
                <a:t>not so</a:t>
              </a:r>
              <a:endParaRPr lang="en-US" sz="2700" b="1" dirty="0">
                <a:latin typeface="Bradley Hand ITC" panose="03070402050302030203" pitchFamily="66" charset="0"/>
              </a:endParaRPr>
            </a:p>
          </p:txBody>
        </p:sp>
        <p:sp>
          <p:nvSpPr>
            <p:cNvPr id="8" name="Right Brace 7"/>
            <p:cNvSpPr/>
            <p:nvPr/>
          </p:nvSpPr>
          <p:spPr>
            <a:xfrm rot="16200000">
              <a:off x="1168" y="106"/>
              <a:ext cx="726" cy="171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Protecting Data in Processing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Two main flavors:</a:t>
            </a:r>
            <a:endParaRPr lang="en-US"/>
          </a:p>
          <a:p>
            <a:pPr lvl="1"/>
            <a:r>
              <a:rPr lang="en-US" b="1">
                <a:solidFill>
                  <a:srgbClr val="FF0000"/>
                </a:solidFill>
              </a:rPr>
              <a:t>Private outsourcing</a:t>
            </a:r>
            <a:r>
              <a:rPr lang="en-US"/>
              <a:t>: weak data owner, strong worker (cloud)</a:t>
            </a:r>
            <a:endParaRPr lang="en-US"/>
          </a:p>
          <a:p>
            <a:pPr lvl="2"/>
            <a:r>
              <a:rPr lang="en-US"/>
              <a:t>Owner encrypts data, worker learns nothing</a:t>
            </a:r>
            <a:endParaRPr lang="en-US"/>
          </a:p>
          <a:p>
            <a:pPr lvl="3"/>
            <a:r>
              <a:rPr lang="en-US"/>
              <a:t>Use of homomorphic encryption (FHE)</a:t>
            </a:r>
            <a:endParaRPr lang="en-US"/>
          </a:p>
          <a:p>
            <a:pPr lvl="2"/>
            <a:r>
              <a:rPr lang="en-US"/>
              <a:t>Typically non-interactive (or minimally interactive)</a:t>
            </a:r>
            <a:endParaRPr lang="en-US"/>
          </a:p>
          <a:p>
            <a:pPr lvl="1"/>
            <a:r>
              <a:rPr lang="en-US" b="1">
                <a:solidFill>
                  <a:srgbClr val="FF0000"/>
                </a:solidFill>
              </a:rPr>
              <a:t>Private cooperation</a:t>
            </a:r>
            <a:r>
              <a:rPr lang="en-US"/>
              <a:t>: many mutually-suspicious data owners</a:t>
            </a:r>
            <a:endParaRPr lang="en-US"/>
          </a:p>
          <a:p>
            <a:pPr lvl="2"/>
            <a:r>
              <a:rPr lang="en-US"/>
              <a:t>Each with its own secret data, want to compute aggregate functions</a:t>
            </a:r>
            <a:endParaRPr lang="en-US"/>
          </a:p>
          <a:p>
            <a:pPr lvl="2"/>
            <a:r>
              <a:rPr lang="en-US"/>
              <a:t>Interactive, use of secure-multiparty computation (MPC)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tione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4"/>
      </a:accent5>
      <a:accent6>
        <a:srgbClr val="E5895B"/>
      </a:accent6>
      <a:hlink>
        <a:srgbClr val="CC3300"/>
      </a:hlink>
      <a:folHlink>
        <a:srgbClr val="9966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4230</Words>
  <Application>WPS Presentation</Application>
  <PresentationFormat/>
  <Paragraphs>216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SimSun</vt:lpstr>
      <vt:lpstr>Wingdings</vt:lpstr>
      <vt:lpstr>Microsoft YaHei</vt:lpstr>
      <vt:lpstr>MS PGothic</vt:lpstr>
      <vt:lpstr>Calibri</vt:lpstr>
      <vt:lpstr>Segoe Light</vt:lpstr>
      <vt:lpstr>Arnprior</vt:lpstr>
      <vt:lpstr>SimHei</vt:lpstr>
      <vt:lpstr>Latha</vt:lpstr>
      <vt:lpstr>华文细黑</vt:lpstr>
      <vt:lpstr>MS UI Gothic</vt:lpstr>
      <vt:lpstr>Verdana</vt:lpstr>
      <vt:lpstr>BatangChe</vt:lpstr>
      <vt:lpstr>Arial Rounded MT Bold</vt:lpstr>
      <vt:lpstr>华文彩云</vt:lpstr>
      <vt:lpstr>华文新魏</vt:lpstr>
      <vt:lpstr>Times New Roman</vt:lpstr>
      <vt:lpstr>隶书</vt:lpstr>
      <vt:lpstr>Arial Unicode MS</vt:lpstr>
      <vt:lpstr>Antykwa Poltawskiego Light</vt:lpstr>
      <vt:lpstr>FandolFang</vt:lpstr>
      <vt:lpstr>Bradley Hand ITC</vt:lpstr>
      <vt:lpstr>Abyssinica SIL</vt:lpstr>
      <vt:lpstr>Stationery</vt:lpstr>
      <vt:lpstr>PowerPoint 演示文稿</vt:lpstr>
      <vt:lpstr>Diagram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Homomorphic Encryption</vt:lpstr>
      <vt:lpstr>Homomorphic Encryption</vt:lpstr>
      <vt:lpstr>PowerPoint 演示文稿</vt:lpstr>
      <vt:lpstr>Secure Multi-Party Computation</vt:lpstr>
      <vt:lpstr>Example: No-Fly-List Using 2PC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shaih</dc:creator>
  <cp:lastModifiedBy>shaih</cp:lastModifiedBy>
  <cp:revision>13</cp:revision>
  <cp:lastPrinted>2018-11-27T06:08:45Z</cp:lastPrinted>
  <dcterms:created xsi:type="dcterms:W3CDTF">2018-11-27T06:08:45Z</dcterms:created>
  <dcterms:modified xsi:type="dcterms:W3CDTF">2018-11-27T06:08:45Z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